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466" r:id="rId4"/>
    <p:sldId id="500" r:id="rId5"/>
    <p:sldId id="509" r:id="rId6"/>
    <p:sldId id="506" r:id="rId7"/>
    <p:sldId id="510" r:id="rId8"/>
    <p:sldId id="516" r:id="rId9"/>
    <p:sldId id="511" r:id="rId10"/>
    <p:sldId id="512" r:id="rId11"/>
    <p:sldId id="507" r:id="rId12"/>
    <p:sldId id="518" r:id="rId13"/>
    <p:sldId id="522" r:id="rId14"/>
    <p:sldId id="520" r:id="rId15"/>
    <p:sldId id="519" r:id="rId16"/>
    <p:sldId id="521" r:id="rId17"/>
    <p:sldId id="523" r:id="rId18"/>
    <p:sldId id="524" r:id="rId19"/>
    <p:sldId id="517" r:id="rId20"/>
    <p:sldId id="525" r:id="rId21"/>
    <p:sldId id="526" r:id="rId22"/>
    <p:sldId id="527" r:id="rId23"/>
    <p:sldId id="529" r:id="rId24"/>
    <p:sldId id="528" r:id="rId25"/>
    <p:sldId id="530" r:id="rId26"/>
    <p:sldId id="532" r:id="rId27"/>
    <p:sldId id="533" r:id="rId28"/>
    <p:sldId id="534" r:id="rId29"/>
    <p:sldId id="508" r:id="rId30"/>
    <p:sldId id="531" r:id="rId31"/>
    <p:sldId id="537" r:id="rId32"/>
    <p:sldId id="538" r:id="rId33"/>
    <p:sldId id="505" r:id="rId34"/>
    <p:sldId id="503" r:id="rId35"/>
    <p:sldId id="442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466"/>
            <p14:sldId id="500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22"/>
            <p14:sldId id="520"/>
            <p14:sldId id="519"/>
            <p14:sldId id="521"/>
            <p14:sldId id="523"/>
            <p14:sldId id="524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FFFF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25-Oct-16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25-Oct-16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48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25-Oct-16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0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0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2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6" y="3755201"/>
            <a:ext cx="4010026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8186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Unit Testing, Frameworks, Mocha, Chai,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1731" y="3874423"/>
            <a:ext cx="109677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Mocha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854" y="4064133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6" y="3145249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dirty="0"/>
              <a:t>is JS testing framework</a:t>
            </a:r>
          </a:p>
          <a:p>
            <a:pPr lvl="1"/>
            <a:r>
              <a:rPr lang="en-US" dirty="0"/>
              <a:t>Runs in Node.js and in Web browsers</a:t>
            </a:r>
          </a:p>
          <a:p>
            <a:pPr lvl="1"/>
            <a:r>
              <a:rPr lang="en-US" dirty="0"/>
              <a:t>Usually used together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2930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sum(arr)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("should return 3 for 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04502"/>
            <a:ext cx="1712107" cy="1931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63" y="1160966"/>
            <a:ext cx="1675015" cy="18833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813" y="1108262"/>
            <a:ext cx="5522999" cy="63754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mocha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81770"/>
            <a:ext cx="6477000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01" y="2781770"/>
            <a:ext cx="3915711" cy="2095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8900" y="1969182"/>
            <a:ext cx="3915711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through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endParaRPr lang="en-US" sz="32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chai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0" y="5215291"/>
            <a:ext cx="3915711" cy="11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folder "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sz="3600" dirty="0"/>
              <a:t>" in your JS project</a:t>
            </a:r>
          </a:p>
          <a:p>
            <a:pPr lvl="1"/>
            <a:r>
              <a:rPr lang="en-US" dirty="0"/>
              <a:t>Put your test code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test/{test-group-name}.js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dirty="0"/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from the console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5706536"/>
            <a:ext cx="5545516" cy="6132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56511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40807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 </a:t>
            </a:r>
            <a:r>
              <a:rPr lang="en-US" dirty="0"/>
              <a:t>for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5449" y="1066800"/>
            <a:ext cx="10894578" cy="5365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 …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… when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JS code intended to sum an array of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sum(arr)</a:t>
            </a:r>
            <a:r>
              <a:rPr lang="en-US" dirty="0"/>
              <a:t>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2023704"/>
            <a:ext cx="10510848" cy="2952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Unit Testing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br>
              <a:rPr lang="en-US" dirty="0"/>
            </a:br>
            <a:r>
              <a:rPr lang="en-US" dirty="0"/>
              <a:t>for 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Testing with Mocha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Sum Array of Numbers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Check Array for Symmetry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Convert RGB to Hex Color</a:t>
            </a:r>
          </a:p>
          <a:p>
            <a:pPr marL="719138" lvl="1" indent="-358775">
              <a:lnSpc>
                <a:spcPct val="115000"/>
              </a:lnSpc>
            </a:pPr>
            <a:r>
              <a:rPr lang="en-US" dirty="0"/>
              <a:t>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99204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ym typeface="Wingdings" panose="05000000000000000000" pitchFamily="2" charset="2"/>
              </a:rPr>
              <a:t>Design the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40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2.5,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-1]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sum(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"invalid data"</a:t>
            </a:r>
            <a:r>
              <a:rPr lang="en-US" sz="3600" b="1" dirty="0">
                <a:solidFill>
                  <a:srgbClr val="FBEEDC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ym typeface="Wingdings" panose="05000000000000000000" pitchFamily="2" charset="2"/>
              </a:rPr>
              <a:t> 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741659"/>
            <a:ext cx="3740037" cy="31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26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 - sum array of numbers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[1, 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1 for [1]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0 for empty array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3 for [1.5, 2.5, -1]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NaN for invalid 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7170" name="Picture 2" descr="Резултат с изображение за test c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80" y="2020112"/>
            <a:ext cx="1844040" cy="18440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6401" y="5958765"/>
            <a:ext cx="858201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3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function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364" y="1919161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Non-arrays are non-symmetric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Clone + reverse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9437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66" y="1158326"/>
            <a:ext cx="3932560" cy="1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ym typeface="Wingdings" panose="05000000000000000000" pitchFamily="2" charset="2"/>
              </a:rPr>
              <a:t>Design the </a:t>
            </a:r>
            <a:r>
              <a:rPr lang="en-US" sz="3600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sz="3600" dirty="0">
                <a:sym typeface="Wingdings" panose="05000000000000000000" pitchFamily="2" charset="2"/>
              </a:rPr>
              <a:t> cases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[1,2,3,3,2,1]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[1,2,3,4,2,1]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[-1,2,-1]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[-1,2,1]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[1,2]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Date(),{a:5},'hi',5]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[5,'hi',{a:5},new Date(),{X:5},'hi',5]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1,2,2,1</a:t>
            </a:r>
            <a:r>
              <a:rPr lang="bg-BG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dirty="0">
                <a:sym typeface="Wingdings" panose="05000000000000000000" pitchFamily="2" charset="2"/>
              </a:rPr>
              <a:t> (not an array)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12" y="2652234"/>
            <a:ext cx="1744755" cy="1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77825"/>
            <a:ext cx="11120448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isSymmetric(arr)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[1,2,3,3,2,1]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[1,2,3,4,2,1]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true for [-1,2,-1]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false for [-1,2,1]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75001" y="580738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951688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dirty="0"/>
              <a:t>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for the following function: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(!Number.isInteger(red)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(red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(!Number.isInteger(green)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(green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(!Number.isInteger(blue)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|| (blue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12209"/>
            <a:ext cx="4837199" cy="6776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Design the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test</a:t>
            </a:r>
            <a:r>
              <a:rPr lang="en-US" dirty="0">
                <a:sym typeface="Wingdings" panose="05000000000000000000" pitchFamily="2" charset="2"/>
              </a:rPr>
              <a:t> cases</a:t>
            </a:r>
            <a:endParaRPr lang="fi-FI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4495800"/>
            <a:ext cx="2230151" cy="18694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(255, 158, 170)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(12, 13, 14)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(0, 0, 0)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(255, 255, 255) 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 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(-1,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-1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bg-BG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(256, 0, 0)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256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256)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(3.14, 0, 0)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3.14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0)</a:t>
            </a:r>
            <a:r>
              <a:rPr lang="bg-BG" sz="3200" dirty="0">
                <a:solidFill>
                  <a:prstClr val="white"/>
                </a:solidFill>
                <a:sym typeface="Wingdings" panose="05000000000000000000" pitchFamily="2" charset="2"/>
              </a:rPr>
              <a:t>,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 (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0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, 3.14)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>
                <a:tab pos="6099175" algn="l"/>
              </a:tabLst>
            </a:pP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i="1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empty input</a:t>
            </a:r>
            <a:r>
              <a:rPr lang="fi-FI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)</a:t>
            </a:r>
            <a:r>
              <a:rPr lang="fi-FI" sz="3200" dirty="0">
                <a:solidFill>
                  <a:prstClr val="white"/>
                </a:solidFill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  <a:sym typeface="Wingdings" panose="05000000000000000000" pitchFamily="2" charset="2"/>
              </a:rPr>
              <a:t>undefined</a:t>
            </a:r>
            <a:endParaRPr lang="fi-FI" sz="3200" dirty="0">
              <a:solidFill>
                <a:srgbClr val="FBEEC9">
                  <a:lumMod val="75000"/>
                </a:srgbClr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Then,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dirty="0">
                <a:sym typeface="Wingdings" panose="05000000000000000000" pitchFamily="2" charset="2"/>
              </a:rPr>
              <a:t>, e.g. invalid input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Start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2329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rgbToHexColor(red, green, blue)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Nominal cases (valid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#FF9EAA on (255, 158, 170)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(hex)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describe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9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Special cases (invalid input)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75001" y="5790327"/>
            <a:ext cx="8582011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165" y="1136015"/>
            <a:ext cx="10939246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red.toString(16).toUpperCase()).slice(-2)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green.toString(16).toUpperCase().slice(-2))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("0"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blue.toString(16).toUpperCase()).slice(-2);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3525515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the following JS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dirty="0"/>
              <a:t> to test the above code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1364" y="1958073"/>
            <a:ext cx="10510848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#mocha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the test cases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4.4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dirty="0"/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524000"/>
            <a:ext cx="2968331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64" y="1177825"/>
            <a:ext cx="10815648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createAddSubtractModule()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createAddSubtractModule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return 5 after {add 3; add 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(value)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22601" y="5849873"/>
            <a:ext cx="858201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Check your solution here: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https://judge.softuni.bg/Contests/307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8456612" y="1981200"/>
            <a:ext cx="2443219" cy="1407474"/>
          </a:xfrm>
          <a:prstGeom prst="wedgeRoundRectCallout">
            <a:avLst>
              <a:gd name="adj1" fmla="val -82397"/>
              <a:gd name="adj2" fmla="val -187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Mocha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hook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called before each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Unit Testing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sz="3200" dirty="0"/>
              <a:t>are programs that check whether a piece of code works as expected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are tools for JS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7468" y="3721648"/>
            <a:ext cx="7772400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(sum([1,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2]))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7468" y="2947972"/>
            <a:ext cx="7772400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npm install mocha chai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2" y="5893012"/>
            <a:ext cx="2153056" cy="583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mocha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Unit Testing with Mocha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580200"/>
            <a:ext cx="10157354" cy="820600"/>
          </a:xfrm>
        </p:spPr>
        <p:txBody>
          <a:bodyPr/>
          <a:lstStyle/>
          <a:p>
            <a:r>
              <a:rPr lang="en-US" dirty="0"/>
              <a:t>What is Unit Testing?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2813" y="1181912"/>
            <a:ext cx="10363200" cy="3976576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6885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is a piece of code, written by a developer that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checks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 whether a piece of functionality (e.g. function or method), is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working as expected</a:t>
            </a:r>
            <a:r>
              <a:rPr lang="en-US" sz="3500" noProof="1">
                <a:solidFill>
                  <a:schemeClr val="tx2"/>
                </a:solidFill>
                <a:cs typeface="Consolas" pitchFamily="49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872358"/>
            <a:ext cx="5032377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(a,b)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a-b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872358"/>
            <a:ext cx="5791201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07" y="3301187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212" y="3301187"/>
            <a:ext cx="320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all necessary preconditions and inputs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on the object or method under test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 that the obtained results are what we expect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!=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"[-2,2,4,15]")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34402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60" y="3441574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78" y="5057963"/>
            <a:ext cx="1242318" cy="12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200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[1,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("1+2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("-2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71" y="1344040"/>
            <a:ext cx="3060457" cy="3078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6" y="1538416"/>
            <a:ext cx="1812332" cy="18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dirty="0"/>
              <a:t>make writing unit tests simple</a:t>
            </a:r>
          </a:p>
          <a:p>
            <a:pPr lvl="1"/>
            <a:r>
              <a:rPr lang="en-US" dirty="0"/>
              <a:t>Provides test cases, assertions, hooks, test runners, etc.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r>
              <a:rPr lang="en-US" dirty="0"/>
              <a:t>, </a:t>
            </a:r>
            <a:r>
              <a:rPr lang="en-US" noProof="1">
                <a:hlinkClick r:id="rId3"/>
              </a:rPr>
              <a:t>NUnit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Visual Studio Team Test (VSTT)</a:t>
            </a:r>
            <a:r>
              <a:rPr lang="en-US" dirty="0"/>
              <a:t>, </a:t>
            </a:r>
            <a:r>
              <a:rPr lang="en-US" noProof="1">
                <a:hlinkClick r:id="rId5"/>
              </a:rPr>
              <a:t>PHPUnit</a:t>
            </a:r>
            <a:endParaRPr lang="en-US" noProof="1"/>
          </a:p>
          <a:p>
            <a:pPr lvl="1"/>
            <a:r>
              <a:rPr lang="en-US" dirty="0"/>
              <a:t>JS unit testing: </a:t>
            </a:r>
            <a:r>
              <a:rPr lang="en-US" dirty="0">
                <a:hlinkClick r:id="rId6"/>
              </a:rPr>
              <a:t>Mocha</a:t>
            </a:r>
            <a:r>
              <a:rPr lang="en-US" dirty="0"/>
              <a:t>, </a:t>
            </a:r>
            <a:r>
              <a:rPr lang="en-US" noProof="1">
                <a:hlinkClick r:id="rId7"/>
              </a:rPr>
              <a:t>QUnit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Unit.js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Jasmine</a:t>
            </a:r>
            <a:r>
              <a:rPr lang="en-US" dirty="0"/>
              <a:t>, …</a:t>
            </a:r>
          </a:p>
          <a:p>
            <a:r>
              <a:rPr lang="en-US" dirty="0"/>
              <a:t>Assertion frameworks (perform checks)</a:t>
            </a:r>
          </a:p>
          <a:p>
            <a:pPr lvl="1"/>
            <a:r>
              <a:rPr lang="en-US" dirty="0">
                <a:hlinkClick r:id="rId10"/>
              </a:rPr>
              <a:t>Chai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Assert.js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Should.js</a:t>
            </a:r>
            <a:endParaRPr lang="en-US" dirty="0"/>
          </a:p>
          <a:p>
            <a:r>
              <a:rPr lang="en-US" dirty="0"/>
              <a:t>Mocking frameworks (mocks and stubs)</a:t>
            </a:r>
          </a:p>
          <a:p>
            <a:pPr lvl="1"/>
            <a:r>
              <a:rPr lang="en-US" dirty="0">
                <a:hlinkClick r:id="rId13"/>
              </a:rPr>
              <a:t>Sinon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JMock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Mockito</a:t>
            </a:r>
            <a:r>
              <a:rPr lang="en-US" dirty="0"/>
              <a:t>, </a:t>
            </a:r>
            <a:r>
              <a:rPr lang="en-US" dirty="0">
                <a:hlinkClick r:id="rId16"/>
              </a:rPr>
              <a:t>Moq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45625" y="3362528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Unit Testing in JavaScript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6748" y="646888"/>
            <a:ext cx="9677400" cy="4063928"/>
            <a:chOff x="1065212" y="660472"/>
            <a:chExt cx="9677400" cy="4063928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085" y="1307738"/>
              <a:ext cx="5871080" cy="3416662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5915" y="160238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12" y="1566822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25661">
              <a:off x="3520097" y="660472"/>
              <a:ext cx="1812699" cy="18126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</TotalTime>
  <Words>1948</Words>
  <Application>Microsoft Office PowerPoint</Application>
  <PresentationFormat>Custom</PresentationFormat>
  <Paragraphs>333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Unit Testing with Mocha</vt:lpstr>
      <vt:lpstr>Table of Contents</vt:lpstr>
      <vt:lpstr>Have a Question?</vt:lpstr>
      <vt:lpstr>What is Unit Testing?</vt:lpstr>
      <vt:lpstr>Unit Testing – Definition</vt:lpstr>
      <vt:lpstr>Unit Tests – Structure</vt:lpstr>
      <vt:lpstr>Unit Test – Sum Numbers – Example</vt:lpstr>
      <vt:lpstr>Unit Testing Framework</vt:lpstr>
      <vt:lpstr>Mocha and Chai</vt:lpstr>
      <vt:lpstr>Mocha and Chai</vt:lpstr>
      <vt:lpstr>Installing Mocha and Chai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Practice: Unit Testing in JS</vt:lpstr>
      <vt:lpstr>Summary</vt:lpstr>
      <vt:lpstr>Unit Testing with Mocha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127</cp:revision>
  <dcterms:created xsi:type="dcterms:W3CDTF">2014-01-02T17:00:34Z</dcterms:created>
  <dcterms:modified xsi:type="dcterms:W3CDTF">2016-10-25T13:25:24Z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